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70" r:id="rId2"/>
    <p:sldId id="271" r:id="rId3"/>
    <p:sldId id="278" r:id="rId4"/>
    <p:sldId id="280" r:id="rId5"/>
    <p:sldId id="284" r:id="rId6"/>
    <p:sldId id="279" r:id="rId7"/>
    <p:sldId id="285" r:id="rId8"/>
    <p:sldId id="281" r:id="rId9"/>
    <p:sldId id="286" r:id="rId10"/>
    <p:sldId id="282" r:id="rId11"/>
    <p:sldId id="287" r:id="rId12"/>
    <p:sldId id="283" r:id="rId13"/>
    <p:sldId id="288" r:id="rId14"/>
    <p:sldId id="275" r:id="rId15"/>
    <p:sldId id="276" r:id="rId16"/>
    <p:sldId id="277" r:id="rId17"/>
    <p:sldId id="269" r:id="rId18"/>
    <p:sldId id="256" r:id="rId19"/>
    <p:sldId id="266" r:id="rId20"/>
    <p:sldId id="257" r:id="rId21"/>
    <p:sldId id="258" r:id="rId22"/>
    <p:sldId id="265" r:id="rId23"/>
    <p:sldId id="259" r:id="rId24"/>
    <p:sldId id="260" r:id="rId25"/>
    <p:sldId id="262" r:id="rId26"/>
    <p:sldId id="264" r:id="rId27"/>
    <p:sldId id="261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12" autoAdjust="0"/>
    <p:restoredTop sz="50000" autoAdjust="0"/>
  </p:normalViewPr>
  <p:slideViewPr>
    <p:cSldViewPr snapToGrid="0" snapToObjects="1">
      <p:cViewPr varScale="1">
        <p:scale>
          <a:sx n="115" d="100"/>
          <a:sy n="115" d="100"/>
        </p:scale>
        <p:origin x="104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E74E5-43EB-8941-84E7-E76CE2DEF1CC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9F689-7EFB-7B46-8E3E-1F0603397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0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9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0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15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9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3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8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5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7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Selección</a:t>
            </a:r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 de </a:t>
            </a:r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Características</a:t>
            </a:r>
            <a:endParaRPr lang="en-US" sz="2400" b="1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377642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082A6-1BAC-AB42-93D7-93F92259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5535" y="1115122"/>
            <a:ext cx="6256183" cy="5348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2C45C-3439-2B48-899D-BA080F3BDF3A}"/>
              </a:ext>
            </a:extLst>
          </p:cNvPr>
          <p:cNvSpPr/>
          <p:nvPr/>
        </p:nvSpPr>
        <p:spPr>
          <a:xfrm>
            <a:off x="286169" y="394354"/>
            <a:ext cx="7614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3. To simplify the testing stage – Area vs.  </a:t>
            </a:r>
            <a:r>
              <a:rPr lang="en-US" sz="2400" dirty="0" err="1">
                <a:latin typeface="Trebuchet MS"/>
                <a:cs typeface="Trebuchet MS"/>
              </a:rPr>
              <a:t>Hu+Flusser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EECC6E-6878-A941-BA01-483F86818121}"/>
              </a:ext>
            </a:extLst>
          </p:cNvPr>
          <p:cNvGrpSpPr/>
          <p:nvPr/>
        </p:nvGrpSpPr>
        <p:grpSpPr>
          <a:xfrm>
            <a:off x="5750362" y="497142"/>
            <a:ext cx="2527610" cy="325619"/>
            <a:chOff x="8077200" y="1817649"/>
            <a:chExt cx="765717" cy="18957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173D9F-D126-CF49-9914-B2AE2CA2754B}"/>
                </a:ext>
              </a:extLst>
            </p:cNvPr>
            <p:cNvCxnSpPr/>
            <p:nvPr/>
          </p:nvCxnSpPr>
          <p:spPr>
            <a:xfrm>
              <a:off x="8084634" y="1817649"/>
              <a:ext cx="758283" cy="1895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28E11F-FDC1-C241-B022-B07118153E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200" y="1843668"/>
              <a:ext cx="765717" cy="1375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24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correlated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simplify the testing stage</a:t>
            </a:r>
          </a:p>
          <a:p>
            <a:pPr marL="342900" indent="-342900">
              <a:buFontTx/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false correlations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2336310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082A6-1BAC-AB42-93D7-93F92259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5535" y="1115122"/>
            <a:ext cx="6256183" cy="5348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2C45C-3439-2B48-899D-BA080F3BDF3A}"/>
              </a:ext>
            </a:extLst>
          </p:cNvPr>
          <p:cNvSpPr/>
          <p:nvPr/>
        </p:nvSpPr>
        <p:spPr>
          <a:xfrm>
            <a:off x="286169" y="394354"/>
            <a:ext cx="6100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4. To avoid false correlations – Location </a:t>
            </a:r>
            <a:r>
              <a:rPr lang="en-US" sz="2400" dirty="0">
                <a:latin typeface="Trebuchet MS"/>
                <a:cs typeface="Trebuchet MS"/>
                <a:sym typeface="Wingdings" pitchFamily="2" charset="2"/>
              </a:rPr>
              <a:t> 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BFB0006-1E5B-2849-B6BB-584CB528825A}"/>
              </a:ext>
            </a:extLst>
          </p:cNvPr>
          <p:cNvGrpSpPr/>
          <p:nvPr/>
        </p:nvGrpSpPr>
        <p:grpSpPr>
          <a:xfrm>
            <a:off x="4473626" y="497142"/>
            <a:ext cx="1412488" cy="325619"/>
            <a:chOff x="8077200" y="1817649"/>
            <a:chExt cx="765717" cy="18957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376CDB-C49D-3446-8D51-97E642F972E0}"/>
                </a:ext>
              </a:extLst>
            </p:cNvPr>
            <p:cNvCxnSpPr/>
            <p:nvPr/>
          </p:nvCxnSpPr>
          <p:spPr>
            <a:xfrm>
              <a:off x="8084634" y="1817649"/>
              <a:ext cx="758283" cy="1895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328F4A1-14B4-7343-AF02-624BDCFF04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200" y="1843668"/>
              <a:ext cx="765717" cy="1375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992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correlated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simplify the testing stage</a:t>
            </a:r>
          </a:p>
          <a:p>
            <a:pPr marL="342900" indent="-342900">
              <a:buFontTx/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false correlations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the curse of dimensionality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4031120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350" y="664829"/>
            <a:ext cx="7962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Curse of dimensionality – 1D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9E5103-72AD-9341-9507-96ACDBB7D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29" y="3841592"/>
            <a:ext cx="5669000" cy="7811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E429B4-5CDC-0040-8A3C-435687A6A85E}"/>
              </a:ext>
            </a:extLst>
          </p:cNvPr>
          <p:cNvSpPr txBox="1"/>
          <p:nvPr/>
        </p:nvSpPr>
        <p:spPr>
          <a:xfrm>
            <a:off x="6211229" y="5586761"/>
            <a:ext cx="1735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(20 points in 1D)</a:t>
            </a:r>
          </a:p>
        </p:txBody>
      </p:sp>
    </p:spTree>
    <p:extLst>
      <p:ext uri="{BB962C8B-B14F-4D97-AF65-F5344CB8AC3E}">
        <p14:creationId xmlns:p14="http://schemas.microsoft.com/office/powerpoint/2010/main" val="520912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3D7D2F-D2F6-414D-933B-9EE706A60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23" t="5771" r="4233" b="3366"/>
          <a:stretch/>
        </p:blipFill>
        <p:spPr>
          <a:xfrm>
            <a:off x="1784194" y="1170879"/>
            <a:ext cx="5798635" cy="46389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350" y="664829"/>
            <a:ext cx="7962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Curse of dimensionality – 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0CF8A7-CDED-B749-B568-7D0B14682AEA}"/>
              </a:ext>
            </a:extLst>
          </p:cNvPr>
          <p:cNvSpPr txBox="1"/>
          <p:nvPr/>
        </p:nvSpPr>
        <p:spPr>
          <a:xfrm>
            <a:off x="6211229" y="5586761"/>
            <a:ext cx="1735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(20 points in 2D)</a:t>
            </a:r>
          </a:p>
        </p:txBody>
      </p:sp>
    </p:spTree>
    <p:extLst>
      <p:ext uri="{BB962C8B-B14F-4D97-AF65-F5344CB8AC3E}">
        <p14:creationId xmlns:p14="http://schemas.microsoft.com/office/powerpoint/2010/main" val="3782302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d.mov" descr="3d.mov">
            <a:hlinkClick r:id="" action="ppaction://media"/>
            <a:extLst>
              <a:ext uri="{FF2B5EF4-FFF2-40B4-BE49-F238E27FC236}">
                <a16:creationId xmlns:a16="http://schemas.microsoft.com/office/drawing/2014/main" id="{D5D74943-B545-6F47-AB06-1F6E4439D1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744" t="572" b="4204"/>
          <a:stretch/>
        </p:blipFill>
        <p:spPr>
          <a:xfrm>
            <a:off x="2114188" y="1806299"/>
            <a:ext cx="5376076" cy="40705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350" y="664829"/>
            <a:ext cx="7962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Curse of dimensionality – 3D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587AB-06BE-8A41-8CD6-2A1EFC6AAC2B}"/>
              </a:ext>
            </a:extLst>
          </p:cNvPr>
          <p:cNvSpPr txBox="1"/>
          <p:nvPr/>
        </p:nvSpPr>
        <p:spPr>
          <a:xfrm>
            <a:off x="6211229" y="5586761"/>
            <a:ext cx="1735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(20 points in 3D)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6C3E0D-48DA-004D-A4F2-2D1735BECF97}"/>
              </a:ext>
            </a:extLst>
          </p:cNvPr>
          <p:cNvSpPr txBox="1"/>
          <p:nvPr/>
        </p:nvSpPr>
        <p:spPr>
          <a:xfrm>
            <a:off x="466575" y="2598440"/>
            <a:ext cx="3612993" cy="2185214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When the dimensionality increases, the volume of the space increases so fast that the available data become sparse. This sparsity is problematic for any method that requires statistical significance. </a:t>
            </a:r>
          </a:p>
          <a:p>
            <a:endParaRPr lang="en-US" dirty="0"/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[Wikipedia]</a:t>
            </a:r>
          </a:p>
        </p:txBody>
      </p:sp>
    </p:spTree>
    <p:extLst>
      <p:ext uri="{BB962C8B-B14F-4D97-AF65-F5344CB8AC3E}">
        <p14:creationId xmlns:p14="http://schemas.microsoft.com/office/powerpoint/2010/main" val="359746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2721131" y="960475"/>
            <a:ext cx="92686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m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features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39307" y="972960"/>
            <a:ext cx="90801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p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features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865020" y="1720342"/>
            <a:ext cx="0" cy="43676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539873"/>
              </p:ext>
            </p:extLst>
          </p:nvPr>
        </p:nvGraphicFramePr>
        <p:xfrm>
          <a:off x="1607910" y="1423120"/>
          <a:ext cx="3275404" cy="472756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9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10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596380"/>
              </p:ext>
            </p:extLst>
          </p:nvPr>
        </p:nvGraphicFramePr>
        <p:xfrm>
          <a:off x="7662050" y="1423120"/>
          <a:ext cx="893292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2030965" y="609046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29405" y="608799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16370" y="609171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79610" y="608923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085970" y="609295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792330" y="609048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/>
          <p:cNvCxnSpPr>
            <a:stCxn id="18" idx="4"/>
            <a:endCxn id="19" idx="4"/>
          </p:cNvCxnSpPr>
          <p:nvPr/>
        </p:nvCxnSpPr>
        <p:spPr>
          <a:xfrm rot="5400000" flipH="1" flipV="1">
            <a:off x="6119612" y="3854572"/>
            <a:ext cx="2475" cy="4563240"/>
          </a:xfrm>
          <a:prstGeom prst="bentConnector3">
            <a:avLst>
              <a:gd name="adj1" fmla="val -4323636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7" idx="4"/>
            <a:endCxn id="20" idx="4"/>
          </p:cNvCxnSpPr>
          <p:nvPr/>
        </p:nvCxnSpPr>
        <p:spPr>
          <a:xfrm rot="16200000" flipH="1">
            <a:off x="5378065" y="3407908"/>
            <a:ext cx="4965" cy="5456565"/>
          </a:xfrm>
          <a:prstGeom prst="bentConnector3">
            <a:avLst>
              <a:gd name="adj1" fmla="val 4494763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95833" y="3503657"/>
            <a:ext cx="9378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N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samples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09" y="5773342"/>
            <a:ext cx="368300" cy="3175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7085052" y="1737642"/>
            <a:ext cx="0" cy="43676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615865" y="3520957"/>
            <a:ext cx="9378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N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samples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1592492" y="1257101"/>
            <a:ext cx="327540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7617113" y="1274742"/>
            <a:ext cx="95146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16" idx="4"/>
            <a:endCxn id="21" idx="4"/>
          </p:cNvCxnSpPr>
          <p:nvPr/>
        </p:nvCxnSpPr>
        <p:spPr>
          <a:xfrm rot="16200000" flipH="1">
            <a:off x="4934500" y="3255508"/>
            <a:ext cx="15" cy="5761365"/>
          </a:xfrm>
          <a:prstGeom prst="bentConnector3">
            <a:avLst>
              <a:gd name="adj1" fmla="val 2147483647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533222" y="561222"/>
            <a:ext cx="637459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Extracted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Arial"/>
                <a:cs typeface="Arial"/>
              </a:rPr>
              <a:t>features                                                                  Selected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742" y="5765263"/>
            <a:ext cx="279400" cy="317500"/>
          </a:xfrm>
          <a:prstGeom prst="rect">
            <a:avLst/>
          </a:prstGeom>
        </p:spPr>
      </p:pic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118476"/>
              </p:ext>
            </p:extLst>
          </p:nvPr>
        </p:nvGraphicFramePr>
        <p:xfrm>
          <a:off x="5542589" y="1432852"/>
          <a:ext cx="297764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d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404775" y="1089219"/>
            <a:ext cx="62482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Arial"/>
                <a:cs typeface="Arial"/>
              </a:rPr>
              <a:t>labels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02" y="5706009"/>
            <a:ext cx="2794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12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 flipH="1">
            <a:off x="1714901" y="3231370"/>
            <a:ext cx="1634990" cy="787517"/>
            <a:chOff x="645395" y="1614815"/>
            <a:chExt cx="1634990" cy="787517"/>
          </a:xfrm>
          <a:gradFill flip="none" rotWithShape="1">
            <a:gsLst>
              <a:gs pos="32000">
                <a:schemeClr val="accent6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</p:grpSpPr>
        <p:sp>
          <p:nvSpPr>
            <p:cNvPr id="26" name="Rectangle 25"/>
            <p:cNvSpPr/>
            <p:nvPr/>
          </p:nvSpPr>
          <p:spPr>
            <a:xfrm>
              <a:off x="645395" y="2353439"/>
              <a:ext cx="114167" cy="457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4621" y="2256479"/>
              <a:ext cx="114167" cy="14585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7020" y="2083596"/>
              <a:ext cx="114167" cy="317866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99421" y="1794347"/>
              <a:ext cx="114167" cy="60711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251819" y="1614815"/>
              <a:ext cx="114167" cy="783471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04219" y="1614815"/>
              <a:ext cx="114167" cy="786645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56619" y="1794348"/>
              <a:ext cx="114167" cy="60711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709019" y="1927224"/>
              <a:ext cx="114167" cy="474237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861419" y="2143441"/>
              <a:ext cx="114167" cy="2580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013819" y="2289727"/>
              <a:ext cx="114167" cy="11173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66218" y="2355740"/>
              <a:ext cx="114167" cy="457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Arrow Connector 4"/>
          <p:cNvCxnSpPr/>
          <p:nvPr/>
        </p:nvCxnSpPr>
        <p:spPr>
          <a:xfrm flipH="1" flipV="1">
            <a:off x="456665" y="1033455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66355" y="2663253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66355" y="4032132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961654" y="1899301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645393" y="1531292"/>
            <a:ext cx="1634992" cy="859283"/>
            <a:chOff x="645393" y="1543050"/>
            <a:chExt cx="1634992" cy="859283"/>
          </a:xfrm>
          <a:gradFill flip="none" rotWithShape="1">
            <a:gsLst>
              <a:gs pos="39000">
                <a:schemeClr val="tx2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</p:grpSpPr>
        <p:sp>
          <p:nvSpPr>
            <p:cNvPr id="23" name="Rectangle 22"/>
            <p:cNvSpPr/>
            <p:nvPr/>
          </p:nvSpPr>
          <p:spPr>
            <a:xfrm>
              <a:off x="645393" y="2222499"/>
              <a:ext cx="114167" cy="17665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4618" y="1927224"/>
              <a:ext cx="114167" cy="47510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47018" y="1689100"/>
              <a:ext cx="114167" cy="71236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99418" y="1543050"/>
              <a:ext cx="114167" cy="85841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251818" y="1568449"/>
              <a:ext cx="114167" cy="829837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04218" y="1689099"/>
              <a:ext cx="114167" cy="712361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56618" y="1895475"/>
              <a:ext cx="114167" cy="50598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709018" y="2149475"/>
              <a:ext cx="114167" cy="25198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861418" y="2273299"/>
              <a:ext cx="114167" cy="128161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13818" y="2330450"/>
              <a:ext cx="114167" cy="71010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66218" y="2355740"/>
              <a:ext cx="114167" cy="4571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>
            <a:off x="456665" y="2402334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4982124" y="2440282"/>
            <a:ext cx="2963364" cy="825156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63364" h="825156">
                <a:moveTo>
                  <a:pt x="0" y="820696"/>
                </a:moveTo>
                <a:cubicBezTo>
                  <a:pt x="134305" y="826885"/>
                  <a:pt x="607155" y="825029"/>
                  <a:pt x="798400" y="824410"/>
                </a:cubicBezTo>
                <a:cubicBezTo>
                  <a:pt x="989645" y="823791"/>
                  <a:pt x="1065771" y="828743"/>
                  <a:pt x="1147468" y="816983"/>
                </a:cubicBezTo>
                <a:cubicBezTo>
                  <a:pt x="1229165" y="805223"/>
                  <a:pt x="1238449" y="773039"/>
                  <a:pt x="1288581" y="753852"/>
                </a:cubicBezTo>
                <a:cubicBezTo>
                  <a:pt x="1338713" y="734665"/>
                  <a:pt x="1396891" y="735904"/>
                  <a:pt x="1448261" y="701863"/>
                </a:cubicBezTo>
                <a:cubicBezTo>
                  <a:pt x="1499631" y="667822"/>
                  <a:pt x="1546668" y="611500"/>
                  <a:pt x="1596800" y="549607"/>
                </a:cubicBezTo>
                <a:cubicBezTo>
                  <a:pt x="1646932" y="487714"/>
                  <a:pt x="1699540" y="389305"/>
                  <a:pt x="1749053" y="330507"/>
                </a:cubicBezTo>
                <a:cubicBezTo>
                  <a:pt x="1798566" y="271709"/>
                  <a:pt x="1843128" y="248191"/>
                  <a:pt x="1893879" y="196820"/>
                </a:cubicBezTo>
                <a:cubicBezTo>
                  <a:pt x="1944630" y="145449"/>
                  <a:pt x="2000951" y="51372"/>
                  <a:pt x="2053559" y="22283"/>
                </a:cubicBezTo>
                <a:cubicBezTo>
                  <a:pt x="2106167" y="-6806"/>
                  <a:pt x="2160013" y="-8044"/>
                  <a:pt x="2209526" y="22283"/>
                </a:cubicBezTo>
                <a:cubicBezTo>
                  <a:pt x="2259039" y="52610"/>
                  <a:pt x="2300506" y="126263"/>
                  <a:pt x="2350638" y="204247"/>
                </a:cubicBezTo>
                <a:cubicBezTo>
                  <a:pt x="2400770" y="282231"/>
                  <a:pt x="2460186" y="414062"/>
                  <a:pt x="2510318" y="490190"/>
                </a:cubicBezTo>
                <a:cubicBezTo>
                  <a:pt x="2560450" y="566318"/>
                  <a:pt x="2601918" y="615831"/>
                  <a:pt x="2651431" y="661013"/>
                </a:cubicBezTo>
                <a:cubicBezTo>
                  <a:pt x="2700944" y="706194"/>
                  <a:pt x="2755408" y="735284"/>
                  <a:pt x="2807397" y="761279"/>
                </a:cubicBezTo>
                <a:cubicBezTo>
                  <a:pt x="2859386" y="787274"/>
                  <a:pt x="2963364" y="816983"/>
                  <a:pt x="2963364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989409" y="2397436"/>
            <a:ext cx="2956079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56079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  <a:cubicBezTo>
                  <a:pt x="2161405" y="869733"/>
                  <a:pt x="2956079" y="862434"/>
                  <a:pt x="2956079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961654" y="3268180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621538" y="381031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617158" y="219087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128042" y="304887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6888" y="677046"/>
            <a:ext cx="178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Frequency distributions</a:t>
            </a:r>
            <a:r>
              <a:rPr lang="en-US" sz="1200" dirty="0">
                <a:latin typeface="Arial"/>
                <a:cs typeface="Arial"/>
              </a:rPr>
              <a:t>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60147" y="1055814"/>
            <a:ext cx="769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for class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505" y="1169819"/>
            <a:ext cx="190997" cy="12202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66807" y="2693374"/>
            <a:ext cx="769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for class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05" y="2807379"/>
            <a:ext cx="203662" cy="12801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084" y="2044545"/>
            <a:ext cx="726077" cy="23774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690" y="2042361"/>
            <a:ext cx="726080" cy="237743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838871" y="1522130"/>
            <a:ext cx="2103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Probability density functions</a:t>
            </a:r>
            <a:r>
              <a:rPr lang="en-US" sz="1200" dirty="0">
                <a:latin typeface="Arial"/>
                <a:cs typeface="Arial"/>
              </a:rPr>
              <a:t> 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54" y="3241807"/>
            <a:ext cx="1329186" cy="44498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4184" y="1722016"/>
            <a:ext cx="1347739" cy="44731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8417" y="3496160"/>
            <a:ext cx="1840174" cy="53424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9084" y="3496160"/>
            <a:ext cx="1840174" cy="534244"/>
          </a:xfrm>
          <a:prstGeom prst="rect">
            <a:avLst/>
          </a:prstGeom>
        </p:spPr>
      </p:pic>
      <p:cxnSp>
        <p:nvCxnSpPr>
          <p:cNvPr id="64" name="Straight Connector 63"/>
          <p:cNvCxnSpPr>
            <a:endCxn id="61" idx="0"/>
          </p:cNvCxnSpPr>
          <p:nvPr/>
        </p:nvCxnSpPr>
        <p:spPr>
          <a:xfrm flipH="1">
            <a:off x="5488504" y="3001842"/>
            <a:ext cx="214553" cy="494318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157031" y="3009606"/>
            <a:ext cx="338130" cy="534173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05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 flipH="1">
            <a:off x="1714901" y="3231370"/>
            <a:ext cx="1634990" cy="787517"/>
            <a:chOff x="645395" y="1614815"/>
            <a:chExt cx="1634990" cy="787517"/>
          </a:xfrm>
          <a:gradFill flip="none" rotWithShape="1">
            <a:gsLst>
              <a:gs pos="32000">
                <a:schemeClr val="accent6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</p:grpSpPr>
        <p:sp>
          <p:nvSpPr>
            <p:cNvPr id="26" name="Rectangle 25"/>
            <p:cNvSpPr/>
            <p:nvPr/>
          </p:nvSpPr>
          <p:spPr>
            <a:xfrm>
              <a:off x="645395" y="2353439"/>
              <a:ext cx="114167" cy="457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4621" y="2256479"/>
              <a:ext cx="114167" cy="14585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7020" y="2083596"/>
              <a:ext cx="114167" cy="317866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99421" y="1794347"/>
              <a:ext cx="114167" cy="60711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251819" y="1614815"/>
              <a:ext cx="114167" cy="783471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04219" y="1614815"/>
              <a:ext cx="114167" cy="786645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56619" y="1794348"/>
              <a:ext cx="114167" cy="60711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709019" y="1927224"/>
              <a:ext cx="114167" cy="474237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861419" y="2143441"/>
              <a:ext cx="114167" cy="2580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013819" y="2289727"/>
              <a:ext cx="114167" cy="11173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66218" y="2355740"/>
              <a:ext cx="114167" cy="457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Arrow Connector 4"/>
          <p:cNvCxnSpPr/>
          <p:nvPr/>
        </p:nvCxnSpPr>
        <p:spPr>
          <a:xfrm flipH="1" flipV="1">
            <a:off x="456665" y="1033455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66355" y="2663253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66355" y="4032132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961654" y="1899301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645393" y="1531292"/>
            <a:ext cx="1634992" cy="859283"/>
            <a:chOff x="645393" y="1543050"/>
            <a:chExt cx="1634992" cy="859283"/>
          </a:xfrm>
          <a:gradFill flip="none" rotWithShape="1">
            <a:gsLst>
              <a:gs pos="39000">
                <a:schemeClr val="tx2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</p:grpSpPr>
        <p:sp>
          <p:nvSpPr>
            <p:cNvPr id="23" name="Rectangle 22"/>
            <p:cNvSpPr/>
            <p:nvPr/>
          </p:nvSpPr>
          <p:spPr>
            <a:xfrm>
              <a:off x="645393" y="2222499"/>
              <a:ext cx="114167" cy="17665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4618" y="1927224"/>
              <a:ext cx="114167" cy="47510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47018" y="1689100"/>
              <a:ext cx="114167" cy="71236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99418" y="1543050"/>
              <a:ext cx="114167" cy="85841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251818" y="1568449"/>
              <a:ext cx="114167" cy="829837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04218" y="1689099"/>
              <a:ext cx="114167" cy="712361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56618" y="1895475"/>
              <a:ext cx="114167" cy="50598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709018" y="2149475"/>
              <a:ext cx="114167" cy="25198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861418" y="2273299"/>
              <a:ext cx="114167" cy="128161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13818" y="2330450"/>
              <a:ext cx="114167" cy="71010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66218" y="2355740"/>
              <a:ext cx="114167" cy="4571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>
            <a:off x="456665" y="2402334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4982124" y="2440282"/>
            <a:ext cx="2963364" cy="825156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63364" h="825156">
                <a:moveTo>
                  <a:pt x="0" y="820696"/>
                </a:moveTo>
                <a:cubicBezTo>
                  <a:pt x="134305" y="826885"/>
                  <a:pt x="607155" y="825029"/>
                  <a:pt x="798400" y="824410"/>
                </a:cubicBezTo>
                <a:cubicBezTo>
                  <a:pt x="989645" y="823791"/>
                  <a:pt x="1065771" y="828743"/>
                  <a:pt x="1147468" y="816983"/>
                </a:cubicBezTo>
                <a:cubicBezTo>
                  <a:pt x="1229165" y="805223"/>
                  <a:pt x="1238449" y="773039"/>
                  <a:pt x="1288581" y="753852"/>
                </a:cubicBezTo>
                <a:cubicBezTo>
                  <a:pt x="1338713" y="734665"/>
                  <a:pt x="1396891" y="735904"/>
                  <a:pt x="1448261" y="701863"/>
                </a:cubicBezTo>
                <a:cubicBezTo>
                  <a:pt x="1499631" y="667822"/>
                  <a:pt x="1546668" y="611500"/>
                  <a:pt x="1596800" y="549607"/>
                </a:cubicBezTo>
                <a:cubicBezTo>
                  <a:pt x="1646932" y="487714"/>
                  <a:pt x="1699540" y="389305"/>
                  <a:pt x="1749053" y="330507"/>
                </a:cubicBezTo>
                <a:cubicBezTo>
                  <a:pt x="1798566" y="271709"/>
                  <a:pt x="1843128" y="248191"/>
                  <a:pt x="1893879" y="196820"/>
                </a:cubicBezTo>
                <a:cubicBezTo>
                  <a:pt x="1944630" y="145449"/>
                  <a:pt x="2000951" y="51372"/>
                  <a:pt x="2053559" y="22283"/>
                </a:cubicBezTo>
                <a:cubicBezTo>
                  <a:pt x="2106167" y="-6806"/>
                  <a:pt x="2160013" y="-8044"/>
                  <a:pt x="2209526" y="22283"/>
                </a:cubicBezTo>
                <a:cubicBezTo>
                  <a:pt x="2259039" y="52610"/>
                  <a:pt x="2300506" y="126263"/>
                  <a:pt x="2350638" y="204247"/>
                </a:cubicBezTo>
                <a:cubicBezTo>
                  <a:pt x="2400770" y="282231"/>
                  <a:pt x="2460186" y="414062"/>
                  <a:pt x="2510318" y="490190"/>
                </a:cubicBezTo>
                <a:cubicBezTo>
                  <a:pt x="2560450" y="566318"/>
                  <a:pt x="2601918" y="615831"/>
                  <a:pt x="2651431" y="661013"/>
                </a:cubicBezTo>
                <a:cubicBezTo>
                  <a:pt x="2700944" y="706194"/>
                  <a:pt x="2755408" y="735284"/>
                  <a:pt x="2807397" y="761279"/>
                </a:cubicBezTo>
                <a:cubicBezTo>
                  <a:pt x="2859386" y="787274"/>
                  <a:pt x="2963364" y="816983"/>
                  <a:pt x="2963364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989409" y="2397436"/>
            <a:ext cx="2956079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56079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  <a:cubicBezTo>
                  <a:pt x="2161405" y="869733"/>
                  <a:pt x="2956079" y="862434"/>
                  <a:pt x="2956079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961654" y="3268180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621538" y="381031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617158" y="219087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128042" y="304887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6888" y="677046"/>
            <a:ext cx="178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Frequency distributions</a:t>
            </a:r>
            <a:r>
              <a:rPr lang="en-US" sz="1200" dirty="0">
                <a:latin typeface="Arial"/>
                <a:cs typeface="Arial"/>
              </a:rPr>
              <a:t>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60147" y="1055814"/>
            <a:ext cx="769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for class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505" y="1169819"/>
            <a:ext cx="190997" cy="12202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66807" y="2693374"/>
            <a:ext cx="769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for class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05" y="2807379"/>
            <a:ext cx="203662" cy="12801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084" y="2044545"/>
            <a:ext cx="726077" cy="23774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690" y="2042361"/>
            <a:ext cx="726080" cy="237743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838871" y="1522130"/>
            <a:ext cx="2103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Probability density functions</a:t>
            </a:r>
            <a:r>
              <a:rPr lang="en-US" sz="1200" dirty="0">
                <a:latin typeface="Arial"/>
                <a:cs typeface="Arial"/>
              </a:rPr>
              <a:t> 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54" y="3241807"/>
            <a:ext cx="1329186" cy="44498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4184" y="1722016"/>
            <a:ext cx="1347739" cy="44731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8417" y="3496160"/>
            <a:ext cx="1840174" cy="53424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9084" y="3496160"/>
            <a:ext cx="1840174" cy="534244"/>
          </a:xfrm>
          <a:prstGeom prst="rect">
            <a:avLst/>
          </a:prstGeom>
        </p:spPr>
      </p:pic>
      <p:cxnSp>
        <p:nvCxnSpPr>
          <p:cNvPr id="64" name="Straight Connector 63"/>
          <p:cNvCxnSpPr>
            <a:endCxn id="61" idx="0"/>
          </p:cNvCxnSpPr>
          <p:nvPr/>
        </p:nvCxnSpPr>
        <p:spPr>
          <a:xfrm flipH="1">
            <a:off x="5488504" y="3001842"/>
            <a:ext cx="214553" cy="494318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157031" y="3009606"/>
            <a:ext cx="338130" cy="534173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552230" y="2131638"/>
            <a:ext cx="1822768" cy="529200"/>
            <a:chOff x="749643" y="3003202"/>
            <a:chExt cx="1822768" cy="529200"/>
          </a:xfrm>
        </p:grpSpPr>
        <p:grpSp>
          <p:nvGrpSpPr>
            <p:cNvPr id="52" name="Group 51"/>
            <p:cNvGrpSpPr/>
            <p:nvPr/>
          </p:nvGrpSpPr>
          <p:grpSpPr>
            <a:xfrm>
              <a:off x="749643" y="3003202"/>
              <a:ext cx="1748285" cy="529200"/>
              <a:chOff x="540469" y="5154706"/>
              <a:chExt cx="1748285" cy="529200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540469" y="5154706"/>
                <a:ext cx="6138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3366FF"/>
                    </a:solidFill>
                  </a:rPr>
                  <a:t>…..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603223" y="5157696"/>
                <a:ext cx="6138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3366FF"/>
                    </a:solidFill>
                  </a:rPr>
                  <a:t>…..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173971" y="5160686"/>
                <a:ext cx="11147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3366FF"/>
                    </a:solidFill>
                  </a:rPr>
                  <a:t>……. . . </a:t>
                </a: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1084325" y="3006007"/>
              <a:ext cx="6138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3366FF"/>
                  </a:solidFill>
                </a:rPr>
                <a:t>…..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327305" y="3008997"/>
              <a:ext cx="6138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3366FF"/>
                  </a:solidFill>
                </a:rPr>
                <a:t>…..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457628" y="3009182"/>
              <a:ext cx="11147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3366FF"/>
                  </a:solidFill>
                </a:rPr>
                <a:t>……. . . 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 rot="10800000">
            <a:off x="1579313" y="4006909"/>
            <a:ext cx="1928391" cy="529200"/>
            <a:chOff x="841616" y="3095536"/>
            <a:chExt cx="1928391" cy="529200"/>
          </a:xfrm>
        </p:grpSpPr>
        <p:grpSp>
          <p:nvGrpSpPr>
            <p:cNvPr id="70" name="Group 69"/>
            <p:cNvGrpSpPr/>
            <p:nvPr/>
          </p:nvGrpSpPr>
          <p:grpSpPr>
            <a:xfrm>
              <a:off x="841616" y="3095536"/>
              <a:ext cx="1855623" cy="529200"/>
              <a:chOff x="632442" y="5247040"/>
              <a:chExt cx="1855623" cy="529200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632442" y="5247040"/>
                <a:ext cx="6138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…..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695196" y="5250030"/>
                <a:ext cx="6138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…..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373282" y="5253020"/>
                <a:ext cx="11147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……. . . </a:t>
                </a: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1519198" y="3098341"/>
              <a:ext cx="6138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…..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283310" y="3101331"/>
              <a:ext cx="8858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……..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216552" y="3101516"/>
              <a:ext cx="15534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….…….... . </a:t>
              </a: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2419029" y="2391101"/>
            <a:ext cx="1164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latin typeface="Arial"/>
                <a:cs typeface="Arial"/>
              </a:rPr>
              <a:t>Samples of class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59842" y="4013101"/>
            <a:ext cx="1164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latin typeface="Arial"/>
                <a:cs typeface="Arial"/>
              </a:rPr>
              <a:t>Samples of class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435367" y="4151208"/>
            <a:ext cx="182880" cy="0"/>
          </a:xfrm>
          <a:prstGeom prst="straightConnector1">
            <a:avLst/>
          </a:prstGeom>
          <a:ln w="12700" cmpd="sng">
            <a:solidFill>
              <a:srgbClr val="7F7F7F"/>
            </a:solidFill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2296246" y="2522443"/>
            <a:ext cx="182880" cy="0"/>
          </a:xfrm>
          <a:prstGeom prst="straightConnector1">
            <a:avLst/>
          </a:prstGeom>
          <a:ln w="12700" cmpd="sng">
            <a:solidFill>
              <a:srgbClr val="7F7F7F"/>
            </a:solidFill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 rot="10800000">
            <a:off x="2579876" y="4009717"/>
            <a:ext cx="613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…..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37510" y="2134261"/>
            <a:ext cx="613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3366FF"/>
                </a:solidFill>
              </a:rPr>
              <a:t>…..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940690" y="2134079"/>
            <a:ext cx="613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3366FF"/>
                </a:solidFill>
              </a:rPr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433573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correlated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simplify the testing stage</a:t>
            </a:r>
          </a:p>
          <a:p>
            <a:pPr marL="342900" indent="-342900">
              <a:buFontTx/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false correlations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the curse of dimensionality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14755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/>
          <p:cNvSpPr/>
          <p:nvPr/>
        </p:nvSpPr>
        <p:spPr>
          <a:xfrm>
            <a:off x="216197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184748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213170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315793" y="2483127"/>
            <a:ext cx="1683374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213170" y="2453792"/>
            <a:ext cx="192221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752790" y="2490699"/>
            <a:ext cx="1815896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789882" y="2447854"/>
            <a:ext cx="195977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7598025" y="2496970"/>
            <a:ext cx="1191799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6365087" y="2454125"/>
            <a:ext cx="1333125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8791" y="3307682"/>
            <a:ext cx="7815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</a:t>
            </a:r>
            <a:r>
              <a:rPr lang="en-US" sz="1400" i="1" dirty="0" err="1">
                <a:latin typeface="Arial"/>
                <a:cs typeface="Arial"/>
              </a:rPr>
              <a:t>separability</a:t>
            </a:r>
            <a:r>
              <a:rPr lang="en-US" sz="1400" i="1" dirty="0">
                <a:latin typeface="Arial"/>
                <a:cs typeface="Arial"/>
              </a:rPr>
              <a:t>                                  Good </a:t>
            </a:r>
            <a:r>
              <a:rPr lang="en-US" sz="1400" i="1" dirty="0" err="1">
                <a:latin typeface="Arial"/>
                <a:cs typeface="Arial"/>
              </a:rPr>
              <a:t>separability</a:t>
            </a:r>
            <a:r>
              <a:rPr lang="en-US" sz="1400" i="1" dirty="0">
                <a:latin typeface="Arial"/>
                <a:cs typeface="Arial"/>
              </a:rPr>
              <a:t>                             Very good </a:t>
            </a:r>
            <a:r>
              <a:rPr lang="en-US" sz="1400" i="1" dirty="0" err="1">
                <a:latin typeface="Arial"/>
                <a:cs typeface="Arial"/>
              </a:rPr>
              <a:t>separability</a:t>
            </a:r>
            <a:endParaRPr lang="en-US" sz="1400" i="1" dirty="0">
              <a:latin typeface="Arial"/>
              <a:cs typeface="Arial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540469" y="3328431"/>
            <a:ext cx="2540190" cy="758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763897" y="3271245"/>
            <a:ext cx="32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r>
              <a:rPr lang="en-US" sz="1200" baseline="-25000" dirty="0">
                <a:latin typeface="Times"/>
                <a:cs typeface="Times"/>
              </a:rPr>
              <a:t>1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213170" y="333222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807865" y="3275035"/>
            <a:ext cx="32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r>
              <a:rPr lang="en-US" sz="1200" baseline="-25000" dirty="0">
                <a:latin typeface="Times"/>
                <a:cs typeface="Times"/>
              </a:rPr>
              <a:t>2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6203090" y="333601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797785" y="3278825"/>
            <a:ext cx="32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r>
              <a:rPr lang="en-US" sz="1200" baseline="-25000" dirty="0">
                <a:latin typeface="Times"/>
                <a:cs typeface="Time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7942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/>
          <p:cNvSpPr/>
          <p:nvPr/>
        </p:nvSpPr>
        <p:spPr>
          <a:xfrm>
            <a:off x="216197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184748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213170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315793" y="2483127"/>
            <a:ext cx="1683374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213170" y="2453792"/>
            <a:ext cx="192221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752790" y="2490699"/>
            <a:ext cx="1815896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789882" y="2447854"/>
            <a:ext cx="195977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7598025" y="2496970"/>
            <a:ext cx="1191799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6365087" y="2496970"/>
            <a:ext cx="1333125" cy="837732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9712" y="2158865"/>
            <a:ext cx="698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                                                     Good                                                   Very good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540469" y="3328431"/>
            <a:ext cx="2540190" cy="758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763897" y="327124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213170" y="333222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807865" y="327503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6203090" y="333601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797785" y="327882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886062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/>
          <p:cNvSpPr/>
          <p:nvPr/>
        </p:nvSpPr>
        <p:spPr>
          <a:xfrm>
            <a:off x="216197" y="2161596"/>
            <a:ext cx="2932031" cy="187252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184748" y="2161596"/>
            <a:ext cx="2932031" cy="187252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213170" y="2161596"/>
            <a:ext cx="2932031" cy="187252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315793" y="2483127"/>
            <a:ext cx="1683374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213170" y="2453792"/>
            <a:ext cx="192221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752790" y="2490699"/>
            <a:ext cx="1815896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789882" y="2447854"/>
            <a:ext cx="195977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7598025" y="2496970"/>
            <a:ext cx="1191799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6365087" y="2496970"/>
            <a:ext cx="1333125" cy="837732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9712" y="2158865"/>
            <a:ext cx="698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                                                     Good                                                   Very good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540469" y="3328431"/>
            <a:ext cx="2540190" cy="758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763897" y="327124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213170" y="333222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807865" y="327503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6203090" y="333601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797785" y="327882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49643" y="3003202"/>
            <a:ext cx="2146907" cy="713866"/>
            <a:chOff x="749643" y="3003202"/>
            <a:chExt cx="2146907" cy="713866"/>
          </a:xfrm>
        </p:grpSpPr>
        <p:grpSp>
          <p:nvGrpSpPr>
            <p:cNvPr id="3" name="Group 2"/>
            <p:cNvGrpSpPr/>
            <p:nvPr/>
          </p:nvGrpSpPr>
          <p:grpSpPr>
            <a:xfrm>
              <a:off x="749643" y="3003202"/>
              <a:ext cx="2146907" cy="713866"/>
              <a:chOff x="540469" y="5154706"/>
              <a:chExt cx="2146907" cy="713866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540469" y="5154706"/>
                <a:ext cx="79781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rgbClr val="3366FF"/>
                    </a:solidFill>
                  </a:rPr>
                  <a:t>…..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03223" y="5157696"/>
                <a:ext cx="79781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rgbClr val="3366FF"/>
                    </a:solidFill>
                  </a:rPr>
                  <a:t>…..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73971" y="5160686"/>
                <a:ext cx="15134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rgbClr val="3366FF"/>
                    </a:solidFill>
                  </a:rPr>
                  <a:t>……. . . </a:t>
                </a: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084325" y="3006007"/>
              <a:ext cx="7978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3366FF"/>
                  </a:solidFill>
                </a:rPr>
                <a:t>…..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27305" y="3008997"/>
              <a:ext cx="7978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3366FF"/>
                  </a:solidFill>
                </a:rPr>
                <a:t>…..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65670" y="3009182"/>
              <a:ext cx="15134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3366FF"/>
                  </a:solidFill>
                </a:rPr>
                <a:t>……. . . 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 rot="10800000">
            <a:off x="501993" y="3241327"/>
            <a:ext cx="2261207" cy="713866"/>
            <a:chOff x="749643" y="3003202"/>
            <a:chExt cx="2261207" cy="713866"/>
          </a:xfrm>
        </p:grpSpPr>
        <p:grpSp>
          <p:nvGrpSpPr>
            <p:cNvPr id="27" name="Group 26"/>
            <p:cNvGrpSpPr/>
            <p:nvPr/>
          </p:nvGrpSpPr>
          <p:grpSpPr>
            <a:xfrm>
              <a:off x="749643" y="3003202"/>
              <a:ext cx="2146907" cy="713866"/>
              <a:chOff x="540469" y="5154706"/>
              <a:chExt cx="2146907" cy="713866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540469" y="5154706"/>
                <a:ext cx="79781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…..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03223" y="5157696"/>
                <a:ext cx="79781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…..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173971" y="5160686"/>
                <a:ext cx="15134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……. . . 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1427225" y="3006007"/>
              <a:ext cx="7978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</a:rPr>
                <a:t>…..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27305" y="3008997"/>
              <a:ext cx="7978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</a:rPr>
                <a:t>…..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97445" y="3009182"/>
              <a:ext cx="15134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</a:rPr>
                <a:t>……. . 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4496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erability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66" y="2167924"/>
            <a:ext cx="8387342" cy="2874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9712" y="2158865"/>
            <a:ext cx="698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                                                     Good                                                   Very good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216197" y="2161596"/>
            <a:ext cx="2932031" cy="2958684"/>
          </a:xfrm>
          <a:prstGeom prst="roundRect">
            <a:avLst>
              <a:gd name="adj" fmla="val 6379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184748" y="2161596"/>
            <a:ext cx="2932031" cy="2958684"/>
          </a:xfrm>
          <a:prstGeom prst="roundRect">
            <a:avLst>
              <a:gd name="adj" fmla="val 5908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199367" y="2161596"/>
            <a:ext cx="2932031" cy="2958684"/>
          </a:xfrm>
          <a:prstGeom prst="roundRect">
            <a:avLst>
              <a:gd name="adj" fmla="val 5123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02927" y="2933307"/>
            <a:ext cx="2478741" cy="2032920"/>
            <a:chOff x="502927" y="2933307"/>
            <a:chExt cx="2478741" cy="2032920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613038" y="4850738"/>
              <a:ext cx="2368630" cy="11548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2660215" y="46800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622241" y="2970123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02927" y="293330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500977" y="2918226"/>
            <a:ext cx="2478741" cy="2044678"/>
            <a:chOff x="502927" y="2933307"/>
            <a:chExt cx="2478741" cy="2044678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613038" y="4862496"/>
              <a:ext cx="2368630" cy="11548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660215" y="46800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V="1">
              <a:off x="622241" y="2970123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02927" y="293330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484344" y="2935865"/>
            <a:ext cx="2478741" cy="2032920"/>
            <a:chOff x="502927" y="2933307"/>
            <a:chExt cx="2478741" cy="2032920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613038" y="4850738"/>
              <a:ext cx="2368630" cy="11548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660215" y="46800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622241" y="2970123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02927" y="293330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1697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14" y="2206951"/>
            <a:ext cx="8577691" cy="2666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0814" y="1899537"/>
            <a:ext cx="698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                                                     Good                                                   Very good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472910" y="1872959"/>
            <a:ext cx="2729366" cy="3247321"/>
          </a:xfrm>
          <a:prstGeom prst="roundRect">
            <a:avLst>
              <a:gd name="adj" fmla="val 6379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144197" y="1872959"/>
            <a:ext cx="2729366" cy="3247321"/>
          </a:xfrm>
          <a:prstGeom prst="roundRect">
            <a:avLst>
              <a:gd name="adj" fmla="val 5908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307448" y="1872959"/>
            <a:ext cx="2729366" cy="3247321"/>
          </a:xfrm>
          <a:prstGeom prst="roundRect">
            <a:avLst>
              <a:gd name="adj" fmla="val 5123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9409" y="2985315"/>
            <a:ext cx="2632091" cy="2030498"/>
            <a:chOff x="479409" y="2985315"/>
            <a:chExt cx="2632091" cy="2030498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2484438" y="3226182"/>
              <a:ext cx="627062" cy="36132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905451" y="3135198"/>
              <a:ext cx="598705" cy="35833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314684" y="2985315"/>
            <a:ext cx="2632091" cy="2030498"/>
            <a:chOff x="479409" y="2985315"/>
            <a:chExt cx="2632091" cy="2030498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379663" y="3226182"/>
              <a:ext cx="731837" cy="36132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905451" y="3135198"/>
              <a:ext cx="430430" cy="35833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6148879" y="2985315"/>
            <a:ext cx="2660066" cy="2030498"/>
            <a:chOff x="479409" y="2985315"/>
            <a:chExt cx="2660066" cy="2030498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2367443" y="3222633"/>
              <a:ext cx="772032" cy="45276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905451" y="3135198"/>
              <a:ext cx="243392" cy="1754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/>
          <p:cNvCxnSpPr/>
          <p:nvPr/>
        </p:nvCxnSpPr>
        <p:spPr>
          <a:xfrm>
            <a:off x="7346446" y="3178143"/>
            <a:ext cx="487867" cy="3889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713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41" y="459047"/>
            <a:ext cx="8577691" cy="2666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941" y="151633"/>
            <a:ext cx="698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                                                     Good                                                   Very good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07536" y="1237411"/>
            <a:ext cx="2632091" cy="2030498"/>
            <a:chOff x="479409" y="2985315"/>
            <a:chExt cx="2632091" cy="2030498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2484438" y="3226182"/>
              <a:ext cx="627062" cy="36132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905451" y="3135198"/>
              <a:ext cx="598705" cy="35833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342811" y="1237411"/>
            <a:ext cx="2632091" cy="2030498"/>
            <a:chOff x="479409" y="2985315"/>
            <a:chExt cx="2632091" cy="2030498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379663" y="3226182"/>
              <a:ext cx="731837" cy="36132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905451" y="3135198"/>
              <a:ext cx="430430" cy="35833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6177006" y="1237411"/>
            <a:ext cx="2660066" cy="2030498"/>
            <a:chOff x="479409" y="2985315"/>
            <a:chExt cx="2660066" cy="2030498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2367443" y="3222633"/>
              <a:ext cx="772032" cy="45276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905451" y="3135198"/>
              <a:ext cx="243392" cy="1754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/>
          <p:cNvCxnSpPr/>
          <p:nvPr/>
        </p:nvCxnSpPr>
        <p:spPr>
          <a:xfrm>
            <a:off x="7374573" y="1430239"/>
            <a:ext cx="487867" cy="3889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5-02-24 at 9.34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87" y="3510775"/>
            <a:ext cx="8444335" cy="2804218"/>
          </a:xfrm>
          <a:prstGeom prst="rect">
            <a:avLst/>
          </a:prstGeom>
        </p:spPr>
      </p:pic>
      <p:sp>
        <p:nvSpPr>
          <p:cNvPr id="66" name="Rounded Rectangle 65"/>
          <p:cNvSpPr/>
          <p:nvPr/>
        </p:nvSpPr>
        <p:spPr>
          <a:xfrm>
            <a:off x="6172324" y="125055"/>
            <a:ext cx="2729366" cy="6440934"/>
          </a:xfrm>
          <a:prstGeom prst="roundRect">
            <a:avLst>
              <a:gd name="adj" fmla="val 5908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335575" y="125055"/>
            <a:ext cx="2729366" cy="6440934"/>
          </a:xfrm>
          <a:prstGeom prst="roundRect">
            <a:avLst>
              <a:gd name="adj" fmla="val 5123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501037" y="125055"/>
            <a:ext cx="2729366" cy="6440934"/>
          </a:xfrm>
          <a:prstGeom prst="roundRect">
            <a:avLst>
              <a:gd name="adj" fmla="val 6379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48720" y="3643998"/>
            <a:ext cx="2800428" cy="2663696"/>
            <a:chOff x="584800" y="3643998"/>
            <a:chExt cx="2800428" cy="2663696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85681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314707" y="3643998"/>
            <a:ext cx="2800428" cy="2663696"/>
            <a:chOff x="584800" y="3643998"/>
            <a:chExt cx="2800428" cy="2663696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173472" y="3652296"/>
            <a:ext cx="2800428" cy="2663696"/>
            <a:chOff x="584800" y="3643998"/>
            <a:chExt cx="2800428" cy="2663696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0032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2-24 at 10.53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48" y="3327385"/>
            <a:ext cx="8681760" cy="2595193"/>
          </a:xfrm>
          <a:prstGeom prst="rect">
            <a:avLst/>
          </a:prstGeom>
        </p:spPr>
      </p:pic>
      <p:pic>
        <p:nvPicPr>
          <p:cNvPr id="5" name="Picture 4" descr="Screen Shot 2015-02-24 at 9.34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39" y="0"/>
            <a:ext cx="8444335" cy="280421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38472" y="133223"/>
            <a:ext cx="2800428" cy="2663696"/>
            <a:chOff x="584800" y="3643998"/>
            <a:chExt cx="2800428" cy="2663696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85681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04459" y="133223"/>
            <a:ext cx="2800428" cy="2663696"/>
            <a:chOff x="584800" y="3643998"/>
            <a:chExt cx="2800428" cy="266369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63224" y="141521"/>
            <a:ext cx="2800428" cy="2663696"/>
            <a:chOff x="584800" y="3643998"/>
            <a:chExt cx="2800428" cy="2663696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41462" y="3258882"/>
            <a:ext cx="2800428" cy="2663696"/>
            <a:chOff x="584800" y="3643998"/>
            <a:chExt cx="2800428" cy="2663696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85681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207449" y="3258882"/>
            <a:ext cx="2800428" cy="2663696"/>
            <a:chOff x="584800" y="3643998"/>
            <a:chExt cx="2800428" cy="2663696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066214" y="3267180"/>
            <a:ext cx="2800428" cy="2663696"/>
            <a:chOff x="584800" y="3643998"/>
            <a:chExt cx="2800428" cy="2663696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7127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1073" y="743050"/>
            <a:ext cx="5215486" cy="6349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1591" y="864638"/>
            <a:ext cx="4640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Can our objects of interest be everywhere? </a:t>
            </a:r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 flipV="1">
            <a:off x="5296559" y="1053778"/>
            <a:ext cx="513441" cy="6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21864" y="869112"/>
            <a:ext cx="2497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invariant to translation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21872" y="305484"/>
            <a:ext cx="315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Selected features </a:t>
            </a:r>
            <a:r>
              <a:rPr lang="en-US" i="1" u="sng" dirty="0">
                <a:solidFill>
                  <a:srgbClr val="FF0000"/>
                </a:solidFill>
                <a:latin typeface="Arial"/>
                <a:cs typeface="Arial"/>
              </a:rPr>
              <a:t>must be</a:t>
            </a:r>
            <a:r>
              <a:rPr lang="en-US" i="1" dirty="0">
                <a:latin typeface="Arial"/>
                <a:cs typeface="Arial"/>
              </a:rPr>
              <a:t>…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329" y="1624990"/>
            <a:ext cx="5215486" cy="6349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1847" y="1746578"/>
            <a:ext cx="520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Can our objects of interest be in any orientation? </a:t>
            </a:r>
          </a:p>
        </p:txBody>
      </p:sp>
      <p:cxnSp>
        <p:nvCxnSpPr>
          <p:cNvPr id="12" name="Straight Arrow Connector 11"/>
          <p:cNvCxnSpPr>
            <a:stCxn id="10" idx="3"/>
          </p:cNvCxnSpPr>
          <p:nvPr/>
        </p:nvCxnSpPr>
        <p:spPr>
          <a:xfrm flipV="1">
            <a:off x="5286815" y="1935718"/>
            <a:ext cx="513441" cy="6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12120" y="1751052"/>
            <a:ext cx="220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invariant to rotation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00327" y="798985"/>
            <a:ext cx="436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yes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5304095" y="1680925"/>
            <a:ext cx="436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yes</a:t>
            </a: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75097" y="2493420"/>
            <a:ext cx="5215486" cy="6349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5615" y="2615008"/>
            <a:ext cx="4550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Can our objects of interest be of any size? </a:t>
            </a:r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>
          <a:xfrm flipV="1">
            <a:off x="5290583" y="2804148"/>
            <a:ext cx="513441" cy="6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15888" y="2619482"/>
            <a:ext cx="197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invariant to scale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07863" y="2549355"/>
            <a:ext cx="436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yes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79296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25C0498E-A55B-C748-A6C5-AB5EEDCC9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t="16198" r="21537" b="9465"/>
          <a:stretch/>
        </p:blipFill>
        <p:spPr bwMode="auto">
          <a:xfrm>
            <a:off x="2564779" y="1059367"/>
            <a:ext cx="1126894" cy="10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D1359F54-43E3-E14B-BCF8-53B58E887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9464" r="23089" b="11537"/>
          <a:stretch/>
        </p:blipFill>
        <p:spPr bwMode="auto">
          <a:xfrm>
            <a:off x="3836326" y="1059367"/>
            <a:ext cx="1126894" cy="109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8E2C85BF-2A85-854F-AA60-07D96C8CD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t="16198" r="21537" b="9465"/>
          <a:stretch/>
        </p:blipFill>
        <p:spPr bwMode="auto">
          <a:xfrm>
            <a:off x="4902817" y="1245220"/>
            <a:ext cx="1126894" cy="10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2F7BB301-9EAF-8A44-A0E9-7D75C07CE2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9464" r="23089" b="11537"/>
          <a:stretch/>
        </p:blipFill>
        <p:spPr bwMode="auto">
          <a:xfrm>
            <a:off x="6174364" y="1245220"/>
            <a:ext cx="1126894" cy="109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9B18F532-6E2F-9D40-9C7E-D355F70B0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t="16198" r="21537" b="9465"/>
          <a:stretch/>
        </p:blipFill>
        <p:spPr bwMode="auto">
          <a:xfrm>
            <a:off x="5716854" y="241612"/>
            <a:ext cx="1126894" cy="10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FFDE9D86-6ECF-8740-B346-32D4051E3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9464" r="23089" b="11537"/>
          <a:stretch/>
        </p:blipFill>
        <p:spPr bwMode="auto">
          <a:xfrm>
            <a:off x="6988401" y="241612"/>
            <a:ext cx="1126894" cy="109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CD5AB3B2-D6FF-AC44-9368-2D786D035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t="16198" r="21537" b="9465"/>
          <a:stretch/>
        </p:blipFill>
        <p:spPr bwMode="auto">
          <a:xfrm rot="891617">
            <a:off x="5778218" y="2319806"/>
            <a:ext cx="1126894" cy="10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505A33A2-72B4-6642-865A-3811C1CE94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9464" r="23089" b="11537"/>
          <a:stretch/>
        </p:blipFill>
        <p:spPr bwMode="auto">
          <a:xfrm rot="891617">
            <a:off x="7422328" y="1604927"/>
            <a:ext cx="1126894" cy="109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918B9F25-4FDB-DC4D-A738-8DDD710B50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t="16198" r="21537" b="9465"/>
          <a:stretch/>
        </p:blipFill>
        <p:spPr bwMode="auto">
          <a:xfrm rot="1694713">
            <a:off x="2071771" y="2145082"/>
            <a:ext cx="1126894" cy="10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376B8D8A-375B-F845-9A7E-F4E9D4F1E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9464" r="23089" b="11537"/>
          <a:stretch/>
        </p:blipFill>
        <p:spPr bwMode="auto">
          <a:xfrm rot="1694713">
            <a:off x="4325073" y="2235081"/>
            <a:ext cx="1126894" cy="109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1C1FBA82-6BCF-8F41-A2B4-0EA687B82A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>
            <a:off x="2785642" y="3420366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ALE 250 MIL PESOS CHILENOS !!! ((( MONEDA 500 PESOS AÑO 2000 DE CHILE )))  - YouTube">
            <a:extLst>
              <a:ext uri="{FF2B5EF4-FFF2-40B4-BE49-F238E27FC236}">
                <a16:creationId xmlns:a16="http://schemas.microsoft.com/office/drawing/2014/main" id="{BEA047FC-B3AC-D74F-8402-43F5C2B7B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2" r="21586"/>
          <a:stretch/>
        </p:blipFill>
        <p:spPr bwMode="auto">
          <a:xfrm>
            <a:off x="4446726" y="3703250"/>
            <a:ext cx="1270128" cy="1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1C2F4B32-93A4-5B43-A8CD-C4031004A9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 rot="859635">
            <a:off x="6174364" y="4193176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VALE 250 MIL PESOS CHILENOS !!! ((( MONEDA 500 PESOS AÑO 2000 DE CHILE )))  - YouTube">
            <a:extLst>
              <a:ext uri="{FF2B5EF4-FFF2-40B4-BE49-F238E27FC236}">
                <a16:creationId xmlns:a16="http://schemas.microsoft.com/office/drawing/2014/main" id="{23E3B3B3-52F9-9643-8A17-1354C3435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2" r="21586"/>
          <a:stretch/>
        </p:blipFill>
        <p:spPr bwMode="auto">
          <a:xfrm rot="859635">
            <a:off x="7835448" y="4476060"/>
            <a:ext cx="1270128" cy="1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5E3D0AD9-F469-A84C-B184-87FF2CA16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>
            <a:off x="2101371" y="4754865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VALE 250 MIL PESOS CHILENOS !!! ((( MONEDA 500 PESOS AÑO 2000 DE CHILE )))  - YouTube">
            <a:extLst>
              <a:ext uri="{FF2B5EF4-FFF2-40B4-BE49-F238E27FC236}">
                <a16:creationId xmlns:a16="http://schemas.microsoft.com/office/drawing/2014/main" id="{870933BA-8908-364C-A33D-AA1C353EE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2" r="21586"/>
          <a:stretch/>
        </p:blipFill>
        <p:spPr bwMode="auto">
          <a:xfrm>
            <a:off x="3497988" y="5083330"/>
            <a:ext cx="1270128" cy="1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E2EBB6BF-B70B-3845-BD7B-124D9CF33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 rot="3183889">
            <a:off x="5109011" y="5141082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VALE 250 MIL PESOS CHILENOS !!! ((( MONEDA 500 PESOS AÑO 2000 DE CHILE )))  - YouTube">
            <a:extLst>
              <a:ext uri="{FF2B5EF4-FFF2-40B4-BE49-F238E27FC236}">
                <a16:creationId xmlns:a16="http://schemas.microsoft.com/office/drawing/2014/main" id="{3B54EA1F-CF22-3A40-8503-513C012C6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2" r="21586"/>
          <a:stretch/>
        </p:blipFill>
        <p:spPr bwMode="auto">
          <a:xfrm rot="3183889">
            <a:off x="7480231" y="3102044"/>
            <a:ext cx="1270128" cy="1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52D016E3-701F-1840-AF07-CEFBE1B5FF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 rot="20633623">
            <a:off x="6703541" y="5399788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DE82B02E-D245-F542-A66C-749842B2B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 rot="5166271">
            <a:off x="1434430" y="3420365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477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082A6-1BAC-AB42-93D7-93F92259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5535" y="1115122"/>
            <a:ext cx="6256183" cy="5348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2C45C-3439-2B48-899D-BA080F3BDF3A}"/>
              </a:ext>
            </a:extLst>
          </p:cNvPr>
          <p:cNvSpPr/>
          <p:nvPr/>
        </p:nvSpPr>
        <p:spPr>
          <a:xfrm>
            <a:off x="1345535" y="478831"/>
            <a:ext cx="53158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rebuchet MS"/>
                <a:cs typeface="Trebuchet MS"/>
              </a:rPr>
              <a:t>Example: Classification of Coins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14169317-2BDC-4D44-AAAF-B43170922BEF}"/>
              </a:ext>
            </a:extLst>
          </p:cNvPr>
          <p:cNvSpPr/>
          <p:nvPr/>
        </p:nvSpPr>
        <p:spPr>
          <a:xfrm>
            <a:off x="1048216" y="1204332"/>
            <a:ext cx="219262" cy="244211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7DEB759-ED67-8941-AF0D-4E0133A8C9FF}"/>
              </a:ext>
            </a:extLst>
          </p:cNvPr>
          <p:cNvSpPr/>
          <p:nvPr/>
        </p:nvSpPr>
        <p:spPr>
          <a:xfrm>
            <a:off x="1024031" y="3789384"/>
            <a:ext cx="219262" cy="244211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C65BD4-1F46-DF48-9BA1-A106E1746A34}"/>
              </a:ext>
            </a:extLst>
          </p:cNvPr>
          <p:cNvSpPr txBox="1"/>
          <p:nvPr/>
        </p:nvSpPr>
        <p:spPr>
          <a:xfrm>
            <a:off x="465288" y="2194557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DFA230-E545-674F-8312-C61EEA57D5D9}"/>
              </a:ext>
            </a:extLst>
          </p:cNvPr>
          <p:cNvSpPr txBox="1"/>
          <p:nvPr/>
        </p:nvSpPr>
        <p:spPr>
          <a:xfrm>
            <a:off x="465288" y="477960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8476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1851526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082A6-1BAC-AB42-93D7-93F92259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5535" y="1115122"/>
            <a:ext cx="6256183" cy="5348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2C45C-3439-2B48-899D-BA080F3BDF3A}"/>
              </a:ext>
            </a:extLst>
          </p:cNvPr>
          <p:cNvSpPr/>
          <p:nvPr/>
        </p:nvSpPr>
        <p:spPr>
          <a:xfrm>
            <a:off x="286169" y="394354"/>
            <a:ext cx="8776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To avoid non-discriminative features – </a:t>
            </a:r>
            <a:r>
              <a:rPr lang="en-US" sz="2400" dirty="0" err="1">
                <a:latin typeface="Trebuchet MS"/>
                <a:cs typeface="Trebuchet MS"/>
              </a:rPr>
              <a:t>Grayvalue</a:t>
            </a:r>
            <a:r>
              <a:rPr lang="en-US" sz="2400" dirty="0">
                <a:latin typeface="Trebuchet MS"/>
                <a:cs typeface="Trebuchet MS"/>
              </a:rPr>
              <a:t> average </a:t>
            </a:r>
            <a:r>
              <a:rPr lang="en-US" sz="2400" dirty="0">
                <a:latin typeface="Trebuchet MS"/>
                <a:cs typeface="Trebuchet MS"/>
                <a:sym typeface="Wingdings" pitchFamily="2" charset="2"/>
              </a:rPr>
              <a:t>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7ADA7B-6F3E-1C4F-BCB2-618E8B3777C3}"/>
              </a:ext>
            </a:extLst>
          </p:cNvPr>
          <p:cNvGrpSpPr/>
          <p:nvPr/>
        </p:nvGrpSpPr>
        <p:grpSpPr>
          <a:xfrm>
            <a:off x="6058829" y="530400"/>
            <a:ext cx="1412488" cy="325619"/>
            <a:chOff x="8077200" y="1817649"/>
            <a:chExt cx="765717" cy="18957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A83BB80-BAB8-5D45-93C1-F6DCC0A49D22}"/>
                </a:ext>
              </a:extLst>
            </p:cNvPr>
            <p:cNvCxnSpPr/>
            <p:nvPr/>
          </p:nvCxnSpPr>
          <p:spPr>
            <a:xfrm>
              <a:off x="8084634" y="1817649"/>
              <a:ext cx="758283" cy="1895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F2177D-063E-504B-9523-49B75D96B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200" y="1843668"/>
              <a:ext cx="765717" cy="1375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168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correlated 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3761775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082A6-1BAC-AB42-93D7-93F92259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5535" y="1115122"/>
            <a:ext cx="6256183" cy="5348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2C45C-3439-2B48-899D-BA080F3BDF3A}"/>
              </a:ext>
            </a:extLst>
          </p:cNvPr>
          <p:cNvSpPr/>
          <p:nvPr/>
        </p:nvSpPr>
        <p:spPr>
          <a:xfrm>
            <a:off x="286169" y="394354"/>
            <a:ext cx="7685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2. To avoid correlated features – Area and Diameter </a:t>
            </a:r>
            <a:r>
              <a:rPr lang="en-US" sz="2400" dirty="0">
                <a:latin typeface="Trebuchet MS"/>
                <a:cs typeface="Trebuchet MS"/>
                <a:sym typeface="Wingdings" pitchFamily="2" charset="2"/>
              </a:rPr>
              <a:t>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190FBF-6729-424A-9087-66D009840855}"/>
              </a:ext>
            </a:extLst>
          </p:cNvPr>
          <p:cNvGrpSpPr/>
          <p:nvPr/>
        </p:nvGrpSpPr>
        <p:grpSpPr>
          <a:xfrm>
            <a:off x="6092282" y="496947"/>
            <a:ext cx="1412488" cy="325619"/>
            <a:chOff x="8077200" y="1817649"/>
            <a:chExt cx="765717" cy="18957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331AEE6-18CF-6C42-AF01-D9B07EBF61A3}"/>
                </a:ext>
              </a:extLst>
            </p:cNvPr>
            <p:cNvCxnSpPr/>
            <p:nvPr/>
          </p:nvCxnSpPr>
          <p:spPr>
            <a:xfrm>
              <a:off x="8084634" y="1817649"/>
              <a:ext cx="758283" cy="1895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65254EF-B9DF-3347-9202-FA57B520C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200" y="1843668"/>
              <a:ext cx="765717" cy="1375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248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correlated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simplify the testing stage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1275812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9641</TotalTime>
  <Words>485</Words>
  <Application>Microsoft Macintosh PowerPoint</Application>
  <PresentationFormat>On-screen Show (4:3)</PresentationFormat>
  <Paragraphs>183</Paragraphs>
  <Slides>27</Slides>
  <Notes>1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Times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60</cp:revision>
  <dcterms:created xsi:type="dcterms:W3CDTF">2015-02-23T15:04:12Z</dcterms:created>
  <dcterms:modified xsi:type="dcterms:W3CDTF">2021-04-22T15:21:12Z</dcterms:modified>
</cp:coreProperties>
</file>